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tiff" ContentType="image/tiff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48"/>
  </p:notesMasterIdLst>
  <p:sldIdLst>
    <p:sldId id="256" r:id="rId2"/>
    <p:sldId id="327" r:id="rId3"/>
    <p:sldId id="287" r:id="rId4"/>
    <p:sldId id="288" r:id="rId5"/>
    <p:sldId id="289" r:id="rId6"/>
    <p:sldId id="290" r:id="rId7"/>
    <p:sldId id="295" r:id="rId8"/>
    <p:sldId id="291" r:id="rId9"/>
    <p:sldId id="292" r:id="rId10"/>
    <p:sldId id="293" r:id="rId11"/>
    <p:sldId id="297" r:id="rId12"/>
    <p:sldId id="294" r:id="rId13"/>
    <p:sldId id="296" r:id="rId14"/>
    <p:sldId id="300" r:id="rId15"/>
    <p:sldId id="301" r:id="rId16"/>
    <p:sldId id="302" r:id="rId17"/>
    <p:sldId id="306" r:id="rId18"/>
    <p:sldId id="304" r:id="rId19"/>
    <p:sldId id="329" r:id="rId20"/>
    <p:sldId id="305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31" r:id="rId30"/>
    <p:sldId id="315" r:id="rId31"/>
    <p:sldId id="334" r:id="rId32"/>
    <p:sldId id="332" r:id="rId33"/>
    <p:sldId id="317" r:id="rId34"/>
    <p:sldId id="318" r:id="rId35"/>
    <p:sldId id="333" r:id="rId36"/>
    <p:sldId id="337" r:id="rId37"/>
    <p:sldId id="320" r:id="rId38"/>
    <p:sldId id="335" r:id="rId39"/>
    <p:sldId id="336" r:id="rId40"/>
    <p:sldId id="338" r:id="rId41"/>
    <p:sldId id="321" r:id="rId42"/>
    <p:sldId id="323" r:id="rId43"/>
    <p:sldId id="330" r:id="rId44"/>
    <p:sldId id="326" r:id="rId45"/>
    <p:sldId id="325" r:id="rId46"/>
    <p:sldId id="324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91" autoAdjust="0"/>
    <p:restoredTop sz="94660"/>
  </p:normalViewPr>
  <p:slideViewPr>
    <p:cSldViewPr>
      <p:cViewPr varScale="1">
        <p:scale>
          <a:sx n="64" d="100"/>
          <a:sy n="64" d="100"/>
        </p:scale>
        <p:origin x="-780" y="-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-2056" y="-12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image" Target="../media/image144.wmf"/><Relationship Id="rId1" Type="http://schemas.openxmlformats.org/officeDocument/2006/relationships/image" Target="../media/image1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2/23/2017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46549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06002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45428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70155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2/23/2017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2/23/2017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68CB3A0-8F23-4335-BA18-2F858D2F9CEA}" type="datetimeFigureOut">
              <a:rPr lang="en-US" smtClean="0"/>
              <a:pPr/>
              <a:t>2/23/2017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2/23/2017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2/23/2017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2/23/2017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2/23/2017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2/23/2017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2/23/2017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2/23/2017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68CB3A0-8F23-4335-BA18-2F858D2F9CEA}" type="datetimeFigureOut">
              <a:rPr lang="en-US" smtClean="0"/>
              <a:pPr/>
              <a:t>2/23/2017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2/23/2017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5.pn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101.png"/><Relationship Id="rId7" Type="http://schemas.openxmlformats.org/officeDocument/2006/relationships/image" Target="../media/image105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102.emf"/><Relationship Id="rId9" Type="http://schemas.openxmlformats.org/officeDocument/2006/relationships/image" Target="../media/image10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emf"/><Relationship Id="rId4" Type="http://schemas.openxmlformats.org/officeDocument/2006/relationships/image" Target="../media/image11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emf"/><Relationship Id="rId11" Type="http://schemas.openxmlformats.org/officeDocument/2006/relationships/image" Target="../media/image127.png"/><Relationship Id="rId5" Type="http://schemas.openxmlformats.org/officeDocument/2006/relationships/image" Target="../media/image122.png"/><Relationship Id="rId10" Type="http://schemas.openxmlformats.org/officeDocument/2006/relationships/image" Target="../media/image126.png"/><Relationship Id="rId4" Type="http://schemas.openxmlformats.org/officeDocument/2006/relationships/image" Target="../media/image121.png"/><Relationship Id="rId9" Type="http://schemas.openxmlformats.org/officeDocument/2006/relationships/image" Target="../media/image1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emf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85.png"/><Relationship Id="rId7" Type="http://schemas.openxmlformats.org/officeDocument/2006/relationships/image" Target="../media/image15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35.emf"/><Relationship Id="rId4" Type="http://schemas.openxmlformats.org/officeDocument/2006/relationships/image" Target="../media/image11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tiff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tiff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4038600"/>
            <a:ext cx="6477000" cy="1828800"/>
          </a:xfrm>
        </p:spPr>
        <p:txBody>
          <a:bodyPr>
            <a:normAutofit/>
          </a:bodyPr>
          <a:lstStyle/>
          <a:p>
            <a:r>
              <a:rPr lang="en-US" dirty="0" smtClean="0"/>
              <a:t>3. Vector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7e Applied EM by Ulaby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Ravaioli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9629" y="304800"/>
            <a:ext cx="5604743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Cartesian Coordinate System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524000"/>
            <a:ext cx="2723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Differential length vector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3124200"/>
            <a:ext cx="4953000" cy="11449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3733800"/>
            <a:ext cx="2685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Differential area vectors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071744"/>
            <a:ext cx="5590568" cy="1052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99" y="4191000"/>
            <a:ext cx="503936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3048000"/>
            <a:ext cx="3948113" cy="297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718" y="0"/>
            <a:ext cx="87456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圆角矩形 2"/>
          <p:cNvSpPr/>
          <p:nvPr/>
        </p:nvSpPr>
        <p:spPr>
          <a:xfrm>
            <a:off x="4648200" y="1981200"/>
            <a:ext cx="1676400" cy="609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4724400" y="1143000"/>
            <a:ext cx="14478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13" y="1066800"/>
            <a:ext cx="5586087" cy="359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Cylindrical Coordinate System</a:t>
            </a:r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804170"/>
            <a:ext cx="5988320" cy="1901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2495204"/>
            <a:ext cx="4419600" cy="112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直接连接符 6"/>
          <p:cNvCxnSpPr/>
          <p:nvPr/>
        </p:nvCxnSpPr>
        <p:spPr>
          <a:xfrm>
            <a:off x="2133600" y="6096000"/>
            <a:ext cx="40386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28600" y="6399212"/>
            <a:ext cx="59436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28600" y="6705600"/>
            <a:ext cx="57150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Cylindrical Coordinate System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99" y="1524000"/>
            <a:ext cx="4873247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1" y="4840193"/>
            <a:ext cx="4876799" cy="1865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83986" y="1600200"/>
            <a:ext cx="378381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24" y="381000"/>
            <a:ext cx="4627251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1648232"/>
            <a:ext cx="4800600" cy="498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13" y="457200"/>
            <a:ext cx="5074276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2209800"/>
            <a:ext cx="4683937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4949952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Spherical Coordinate System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11362" y="0"/>
            <a:ext cx="3632638" cy="3276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23706" y="3276601"/>
            <a:ext cx="3759929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141" y="2389719"/>
            <a:ext cx="5125459" cy="3274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487" y="0"/>
            <a:ext cx="42541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0"/>
            <a:ext cx="4800600" cy="1819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1902563"/>
            <a:ext cx="4229951" cy="495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Brief 5:  </a:t>
            </a:r>
            <a:r>
              <a:rPr lang="en-US" dirty="0" smtClean="0">
                <a:solidFill>
                  <a:srgbClr val="FF0000"/>
                </a:solidFill>
              </a:rPr>
              <a:t>GPS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45225" y="6324600"/>
            <a:ext cx="465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How does a GPS receiver determine its location?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963" y="2195201"/>
            <a:ext cx="8982075" cy="3762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GPS: </a:t>
            </a:r>
            <a:r>
              <a:rPr lang="en-US" altLang="zh-CN" dirty="0" smtClean="0">
                <a:solidFill>
                  <a:srgbClr val="FF0000"/>
                </a:solidFill>
              </a:rPr>
              <a:t>Three Segments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Space segment</a:t>
            </a:r>
            <a:r>
              <a:rPr lang="en-US" sz="2400" dirty="0" smtClean="0"/>
              <a:t>: 24 satellites (now 32) on six </a:t>
            </a:r>
            <a:r>
              <a:rPr lang="en-US" sz="2400" dirty="0"/>
              <a:t>orbital planes </a:t>
            </a:r>
            <a:r>
              <a:rPr lang="en-US" sz="2400" dirty="0" smtClean="0"/>
              <a:t>at 20200 km altitude, circling Earth every 12 hours, transmitting continuous coded signals at 1.57542 and 1.22760 GHz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User segment</a:t>
            </a:r>
            <a:r>
              <a:rPr lang="en-US" sz="2400" dirty="0" smtClean="0"/>
              <a:t>: receivers, receiving and processing signals from multiple satellite signals, have many channels to monitor multiple satellites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Control segment</a:t>
            </a:r>
            <a:r>
              <a:rPr lang="en-US" sz="2400" dirty="0" smtClean="0"/>
              <a:t>: distributed around the world, monitoring the satellites and updating their precise orbital information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2698459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3 Overview</a:t>
            </a:r>
            <a:endParaRPr lang="en-US" dirty="0"/>
          </a:p>
        </p:txBody>
      </p:sp>
      <p:pic>
        <p:nvPicPr>
          <p:cNvPr id="4" name="Content Placeholder 3" descr="cont3.tiff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25133" b="-25133"/>
          <a:stretch>
            <a:fillRect/>
          </a:stretch>
        </p:blipFill>
        <p:spPr>
          <a:xfrm>
            <a:off x="304800" y="1219200"/>
            <a:ext cx="8531352" cy="4704203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GPS: </a:t>
            </a:r>
            <a:r>
              <a:rPr lang="en-US" dirty="0" smtClean="0">
                <a:solidFill>
                  <a:srgbClr val="FF0000"/>
                </a:solidFill>
              </a:rPr>
              <a:t>Minimum of 4 Satellites Needed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2286000"/>
            <a:ext cx="41148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Unknown</a:t>
            </a:r>
            <a:r>
              <a:rPr lang="en-US" dirty="0" smtClean="0"/>
              <a:t>: location of receiver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Also unknown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0070C0"/>
                </a:solidFill>
              </a:rPr>
              <a:t>time offset</a:t>
            </a:r>
            <a:r>
              <a:rPr lang="en-US" dirty="0" smtClean="0"/>
              <a:t> of receiver clock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Quantities known with high precision</a:t>
            </a:r>
            <a:r>
              <a:rPr lang="en-US" dirty="0" smtClean="0"/>
              <a:t>: locations of satellites and their atomic clocks (satellites use expensive high precision clocks, whereas receivers do not)</a:t>
            </a:r>
          </a:p>
          <a:p>
            <a:endParaRPr lang="en-US" dirty="0" smtClean="0"/>
          </a:p>
          <a:p>
            <a:r>
              <a:rPr lang="en-US" dirty="0" smtClean="0"/>
              <a:t>Solving for 4 unknowns requires at least 4 equations ( four satellites)  </a:t>
            </a:r>
            <a:endParaRPr 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2342479"/>
            <a:ext cx="1066800" cy="2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2667000"/>
            <a:ext cx="183854" cy="219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334000"/>
            <a:ext cx="4648200" cy="12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15778" y="1600200"/>
            <a:ext cx="431304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Coordinate Transformations: </a:t>
            </a:r>
            <a:r>
              <a:rPr lang="en-US" dirty="0" smtClean="0">
                <a:solidFill>
                  <a:srgbClr val="FF0000"/>
                </a:solidFill>
              </a:rPr>
              <a:t>Coordinates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 smtClean="0"/>
              <a:t>To solve a problem, we select the coordinate system that best fits its geometry</a:t>
            </a:r>
          </a:p>
          <a:p>
            <a:r>
              <a:rPr lang="en-US" sz="2400" dirty="0" smtClean="0"/>
              <a:t>Sometimes we need to transform between coordinate systems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99" y="3200400"/>
            <a:ext cx="4865428" cy="3581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3479713"/>
            <a:ext cx="4376738" cy="1456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Coordinate Transformations: </a:t>
            </a:r>
            <a:r>
              <a:rPr lang="en-US" dirty="0" smtClean="0">
                <a:solidFill>
                  <a:srgbClr val="FF0000"/>
                </a:solidFill>
              </a:rPr>
              <a:t>Unit Vectors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2043" y="1676400"/>
            <a:ext cx="4150814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790700"/>
            <a:ext cx="2762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9725" y="2252404"/>
            <a:ext cx="2743200" cy="490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6400" y="3810000"/>
            <a:ext cx="2771775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294" y="457200"/>
            <a:ext cx="8735412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025106"/>
            <a:ext cx="9144001" cy="3432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9600"/>
            <a:ext cx="4953000" cy="8302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ex8.3bc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9532" y="2590800"/>
            <a:ext cx="1671418" cy="10412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0" y="1981200"/>
            <a:ext cx="1913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the relations: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10200" y="4038600"/>
            <a:ext cx="974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leads to:</a:t>
            </a:r>
            <a:endParaRPr lang="en-US" dirty="0"/>
          </a:p>
        </p:txBody>
      </p:sp>
      <p:pic>
        <p:nvPicPr>
          <p:cNvPr id="6" name="Picture 5" descr="ex3.8b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97025" y="4495800"/>
            <a:ext cx="4211309" cy="2057400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Between 2 Points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1612" y="1587500"/>
            <a:ext cx="65913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6375" y="2667000"/>
            <a:ext cx="65246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4953000"/>
            <a:ext cx="5857875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4419600" cy="990600"/>
          </a:xfrm>
        </p:spPr>
        <p:txBody>
          <a:bodyPr>
            <a:noAutofit/>
          </a:bodyPr>
          <a:lstStyle/>
          <a:p>
            <a:r>
              <a:rPr lang="en-US" sz="3200" dirty="0" smtClean="0"/>
              <a:t>Gradient of A Scalar Field</a:t>
            </a:r>
            <a:endParaRPr lang="en-US" sz="32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81" y="1600200"/>
            <a:ext cx="387176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5517" y="76200"/>
            <a:ext cx="5218483" cy="3200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3411386"/>
            <a:ext cx="5114925" cy="3148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24000" y="335280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T(</a:t>
            </a:r>
            <a:r>
              <a:rPr lang="en-US" altLang="zh-CN" sz="2400" dirty="0" err="1" smtClean="0"/>
              <a:t>x,y,z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153400" cy="990600"/>
          </a:xfrm>
        </p:spPr>
        <p:txBody>
          <a:bodyPr/>
          <a:lstStyle/>
          <a:p>
            <a:r>
              <a:rPr lang="en-US" dirty="0" smtClean="0"/>
              <a:t>Gradient ( cont.)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62484"/>
          <a:stretch/>
        </p:blipFill>
        <p:spPr bwMode="auto">
          <a:xfrm>
            <a:off x="4476" y="1524000"/>
            <a:ext cx="4567524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2647" y="152400"/>
            <a:ext cx="460135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1" y="5356463"/>
            <a:ext cx="3886200" cy="104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957368" y="2755392"/>
                <a:ext cx="2632387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68" y="2755392"/>
                <a:ext cx="2632387" cy="525913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54638" y="3352800"/>
                <a:ext cx="42672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directional derivative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dT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dl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projection of the gradient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So the directional derivative gets its maximum value when the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same as the direction of the gradient. Put this in another way, the magnitude of the gradient is the maximum value of the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directional derivative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 function varies fastest on its direction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38" y="3352800"/>
                <a:ext cx="4267200" cy="286232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1429" t="-1064" r="-1571" b="-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0"/>
          <p:cNvSpPr/>
          <p:nvPr/>
        </p:nvSpPr>
        <p:spPr>
          <a:xfrm>
            <a:off x="2806458" y="4349481"/>
            <a:ext cx="1325880" cy="1581912"/>
          </a:xfrm>
          <a:custGeom>
            <a:avLst/>
            <a:gdLst>
              <a:gd name="connsiteX0" fmla="*/ 201168 w 1325880"/>
              <a:gd name="connsiteY0" fmla="*/ 109728 h 1581912"/>
              <a:gd name="connsiteX1" fmla="*/ 201168 w 1325880"/>
              <a:gd name="connsiteY1" fmla="*/ 109728 h 1581912"/>
              <a:gd name="connsiteX2" fmla="*/ 237744 w 1325880"/>
              <a:gd name="connsiteY2" fmla="*/ 36576 h 1581912"/>
              <a:gd name="connsiteX3" fmla="*/ 292608 w 1325880"/>
              <a:gd name="connsiteY3" fmla="*/ 27432 h 1581912"/>
              <a:gd name="connsiteX4" fmla="*/ 475488 w 1325880"/>
              <a:gd name="connsiteY4" fmla="*/ 0 h 1581912"/>
              <a:gd name="connsiteX5" fmla="*/ 704088 w 1325880"/>
              <a:gd name="connsiteY5" fmla="*/ 9144 h 1581912"/>
              <a:gd name="connsiteX6" fmla="*/ 740664 w 1325880"/>
              <a:gd name="connsiteY6" fmla="*/ 27432 h 1581912"/>
              <a:gd name="connsiteX7" fmla="*/ 786384 w 1325880"/>
              <a:gd name="connsiteY7" fmla="*/ 54864 h 1581912"/>
              <a:gd name="connsiteX8" fmla="*/ 813816 w 1325880"/>
              <a:gd name="connsiteY8" fmla="*/ 73152 h 1581912"/>
              <a:gd name="connsiteX9" fmla="*/ 850392 w 1325880"/>
              <a:gd name="connsiteY9" fmla="*/ 82296 h 1581912"/>
              <a:gd name="connsiteX10" fmla="*/ 877824 w 1325880"/>
              <a:gd name="connsiteY10" fmla="*/ 91440 h 1581912"/>
              <a:gd name="connsiteX11" fmla="*/ 932688 w 1325880"/>
              <a:gd name="connsiteY11" fmla="*/ 118872 h 1581912"/>
              <a:gd name="connsiteX12" fmla="*/ 960120 w 1325880"/>
              <a:gd name="connsiteY12" fmla="*/ 137160 h 1581912"/>
              <a:gd name="connsiteX13" fmla="*/ 996696 w 1325880"/>
              <a:gd name="connsiteY13" fmla="*/ 146304 h 1581912"/>
              <a:gd name="connsiteX14" fmla="*/ 1060704 w 1325880"/>
              <a:gd name="connsiteY14" fmla="*/ 192024 h 1581912"/>
              <a:gd name="connsiteX15" fmla="*/ 1152144 w 1325880"/>
              <a:gd name="connsiteY15" fmla="*/ 256032 h 1581912"/>
              <a:gd name="connsiteX16" fmla="*/ 1188720 w 1325880"/>
              <a:gd name="connsiteY16" fmla="*/ 292608 h 1581912"/>
              <a:gd name="connsiteX17" fmla="*/ 1207008 w 1325880"/>
              <a:gd name="connsiteY17" fmla="*/ 338328 h 1581912"/>
              <a:gd name="connsiteX18" fmla="*/ 1252728 w 1325880"/>
              <a:gd name="connsiteY18" fmla="*/ 402336 h 1581912"/>
              <a:gd name="connsiteX19" fmla="*/ 1271016 w 1325880"/>
              <a:gd name="connsiteY19" fmla="*/ 448056 h 1581912"/>
              <a:gd name="connsiteX20" fmla="*/ 1289304 w 1325880"/>
              <a:gd name="connsiteY20" fmla="*/ 484632 h 1581912"/>
              <a:gd name="connsiteX21" fmla="*/ 1307592 w 1325880"/>
              <a:gd name="connsiteY21" fmla="*/ 585216 h 1581912"/>
              <a:gd name="connsiteX22" fmla="*/ 1316736 w 1325880"/>
              <a:gd name="connsiteY22" fmla="*/ 621792 h 1581912"/>
              <a:gd name="connsiteX23" fmla="*/ 1325880 w 1325880"/>
              <a:gd name="connsiteY23" fmla="*/ 685800 h 1581912"/>
              <a:gd name="connsiteX24" fmla="*/ 1316736 w 1325880"/>
              <a:gd name="connsiteY24" fmla="*/ 1124712 h 1581912"/>
              <a:gd name="connsiteX25" fmla="*/ 1289304 w 1325880"/>
              <a:gd name="connsiteY25" fmla="*/ 1243584 h 1581912"/>
              <a:gd name="connsiteX26" fmla="*/ 1261872 w 1325880"/>
              <a:gd name="connsiteY26" fmla="*/ 1271016 h 1581912"/>
              <a:gd name="connsiteX27" fmla="*/ 1243584 w 1325880"/>
              <a:gd name="connsiteY27" fmla="*/ 1298448 h 1581912"/>
              <a:gd name="connsiteX28" fmla="*/ 1216152 w 1325880"/>
              <a:gd name="connsiteY28" fmla="*/ 1316736 h 1581912"/>
              <a:gd name="connsiteX29" fmla="*/ 1188720 w 1325880"/>
              <a:gd name="connsiteY29" fmla="*/ 1344168 h 1581912"/>
              <a:gd name="connsiteX30" fmla="*/ 1133856 w 1325880"/>
              <a:gd name="connsiteY30" fmla="*/ 1380744 h 1581912"/>
              <a:gd name="connsiteX31" fmla="*/ 1106424 w 1325880"/>
              <a:gd name="connsiteY31" fmla="*/ 1399032 h 1581912"/>
              <a:gd name="connsiteX32" fmla="*/ 1051560 w 1325880"/>
              <a:gd name="connsiteY32" fmla="*/ 1463040 h 1581912"/>
              <a:gd name="connsiteX33" fmla="*/ 1033272 w 1325880"/>
              <a:gd name="connsiteY33" fmla="*/ 1490472 h 1581912"/>
              <a:gd name="connsiteX34" fmla="*/ 996696 w 1325880"/>
              <a:gd name="connsiteY34" fmla="*/ 1527048 h 1581912"/>
              <a:gd name="connsiteX35" fmla="*/ 941832 w 1325880"/>
              <a:gd name="connsiteY35" fmla="*/ 1554480 h 1581912"/>
              <a:gd name="connsiteX36" fmla="*/ 914400 w 1325880"/>
              <a:gd name="connsiteY36" fmla="*/ 1572768 h 1581912"/>
              <a:gd name="connsiteX37" fmla="*/ 795528 w 1325880"/>
              <a:gd name="connsiteY37" fmla="*/ 1581912 h 1581912"/>
              <a:gd name="connsiteX38" fmla="*/ 365760 w 1325880"/>
              <a:gd name="connsiteY38" fmla="*/ 1572768 h 1581912"/>
              <a:gd name="connsiteX39" fmla="*/ 320040 w 1325880"/>
              <a:gd name="connsiteY39" fmla="*/ 1563624 h 1581912"/>
              <a:gd name="connsiteX40" fmla="*/ 246888 w 1325880"/>
              <a:gd name="connsiteY40" fmla="*/ 1545336 h 1581912"/>
              <a:gd name="connsiteX41" fmla="*/ 219456 w 1325880"/>
              <a:gd name="connsiteY41" fmla="*/ 1527048 h 1581912"/>
              <a:gd name="connsiteX42" fmla="*/ 146304 w 1325880"/>
              <a:gd name="connsiteY42" fmla="*/ 1490472 h 1581912"/>
              <a:gd name="connsiteX43" fmla="*/ 73152 w 1325880"/>
              <a:gd name="connsiteY43" fmla="*/ 1417320 h 1581912"/>
              <a:gd name="connsiteX44" fmla="*/ 73152 w 1325880"/>
              <a:gd name="connsiteY44" fmla="*/ 1307592 h 1581912"/>
              <a:gd name="connsiteX45" fmla="*/ 100584 w 1325880"/>
              <a:gd name="connsiteY45" fmla="*/ 1289304 h 1581912"/>
              <a:gd name="connsiteX46" fmla="*/ 137160 w 1325880"/>
              <a:gd name="connsiteY46" fmla="*/ 1261872 h 1581912"/>
              <a:gd name="connsiteX47" fmla="*/ 146304 w 1325880"/>
              <a:gd name="connsiteY47" fmla="*/ 1234440 h 1581912"/>
              <a:gd name="connsiteX48" fmla="*/ 164592 w 1325880"/>
              <a:gd name="connsiteY48" fmla="*/ 1207008 h 1581912"/>
              <a:gd name="connsiteX49" fmla="*/ 173736 w 1325880"/>
              <a:gd name="connsiteY49" fmla="*/ 1152144 h 1581912"/>
              <a:gd name="connsiteX50" fmla="*/ 201168 w 1325880"/>
              <a:gd name="connsiteY50" fmla="*/ 1088136 h 1581912"/>
              <a:gd name="connsiteX51" fmla="*/ 210312 w 1325880"/>
              <a:gd name="connsiteY51" fmla="*/ 996696 h 1581912"/>
              <a:gd name="connsiteX52" fmla="*/ 219456 w 1325880"/>
              <a:gd name="connsiteY52" fmla="*/ 969264 h 1581912"/>
              <a:gd name="connsiteX53" fmla="*/ 228600 w 1325880"/>
              <a:gd name="connsiteY53" fmla="*/ 923544 h 1581912"/>
              <a:gd name="connsiteX54" fmla="*/ 210312 w 1325880"/>
              <a:gd name="connsiteY54" fmla="*/ 749808 h 1581912"/>
              <a:gd name="connsiteX55" fmla="*/ 201168 w 1325880"/>
              <a:gd name="connsiteY55" fmla="*/ 722376 h 1581912"/>
              <a:gd name="connsiteX56" fmla="*/ 173736 w 1325880"/>
              <a:gd name="connsiteY56" fmla="*/ 704088 h 1581912"/>
              <a:gd name="connsiteX57" fmla="*/ 128016 w 1325880"/>
              <a:gd name="connsiteY57" fmla="*/ 658368 h 1581912"/>
              <a:gd name="connsiteX58" fmla="*/ 109728 w 1325880"/>
              <a:gd name="connsiteY58" fmla="*/ 630936 h 1581912"/>
              <a:gd name="connsiteX59" fmla="*/ 82296 w 1325880"/>
              <a:gd name="connsiteY59" fmla="*/ 594360 h 1581912"/>
              <a:gd name="connsiteX60" fmla="*/ 54864 w 1325880"/>
              <a:gd name="connsiteY60" fmla="*/ 566928 h 1581912"/>
              <a:gd name="connsiteX61" fmla="*/ 18288 w 1325880"/>
              <a:gd name="connsiteY61" fmla="*/ 484632 h 1581912"/>
              <a:gd name="connsiteX62" fmla="*/ 0 w 1325880"/>
              <a:gd name="connsiteY62" fmla="*/ 448056 h 1581912"/>
              <a:gd name="connsiteX63" fmla="*/ 18288 w 1325880"/>
              <a:gd name="connsiteY63" fmla="*/ 301752 h 1581912"/>
              <a:gd name="connsiteX64" fmla="*/ 27432 w 1325880"/>
              <a:gd name="connsiteY64" fmla="*/ 265176 h 1581912"/>
              <a:gd name="connsiteX65" fmla="*/ 45720 w 1325880"/>
              <a:gd name="connsiteY65" fmla="*/ 237744 h 1581912"/>
              <a:gd name="connsiteX66" fmla="*/ 82296 w 1325880"/>
              <a:gd name="connsiteY66" fmla="*/ 155448 h 1581912"/>
              <a:gd name="connsiteX67" fmla="*/ 137160 w 1325880"/>
              <a:gd name="connsiteY67" fmla="*/ 128016 h 1581912"/>
              <a:gd name="connsiteX68" fmla="*/ 201168 w 1325880"/>
              <a:gd name="connsiteY68" fmla="*/ 109728 h 158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325880" h="1581912">
                <a:moveTo>
                  <a:pt x="201168" y="109728"/>
                </a:moveTo>
                <a:lnTo>
                  <a:pt x="201168" y="109728"/>
                </a:lnTo>
                <a:cubicBezTo>
                  <a:pt x="213360" y="85344"/>
                  <a:pt x="217480" y="54813"/>
                  <a:pt x="237744" y="36576"/>
                </a:cubicBezTo>
                <a:cubicBezTo>
                  <a:pt x="251525" y="24173"/>
                  <a:pt x="274621" y="31929"/>
                  <a:pt x="292608" y="27432"/>
                </a:cubicBezTo>
                <a:cubicBezTo>
                  <a:pt x="432600" y="-7566"/>
                  <a:pt x="229392" y="17578"/>
                  <a:pt x="475488" y="0"/>
                </a:cubicBezTo>
                <a:cubicBezTo>
                  <a:pt x="551688" y="3048"/>
                  <a:pt x="628232" y="1297"/>
                  <a:pt x="704088" y="9144"/>
                </a:cubicBezTo>
                <a:cubicBezTo>
                  <a:pt x="717647" y="10547"/>
                  <a:pt x="728748" y="20812"/>
                  <a:pt x="740664" y="27432"/>
                </a:cubicBezTo>
                <a:cubicBezTo>
                  <a:pt x="756200" y="36063"/>
                  <a:pt x="771313" y="45444"/>
                  <a:pt x="786384" y="54864"/>
                </a:cubicBezTo>
                <a:cubicBezTo>
                  <a:pt x="795703" y="60689"/>
                  <a:pt x="803715" y="68823"/>
                  <a:pt x="813816" y="73152"/>
                </a:cubicBezTo>
                <a:cubicBezTo>
                  <a:pt x="825367" y="78102"/>
                  <a:pt x="838308" y="78844"/>
                  <a:pt x="850392" y="82296"/>
                </a:cubicBezTo>
                <a:cubicBezTo>
                  <a:pt x="859660" y="84944"/>
                  <a:pt x="869016" y="87525"/>
                  <a:pt x="877824" y="91440"/>
                </a:cubicBezTo>
                <a:cubicBezTo>
                  <a:pt x="896508" y="99744"/>
                  <a:pt x="914814" y="108942"/>
                  <a:pt x="932688" y="118872"/>
                </a:cubicBezTo>
                <a:cubicBezTo>
                  <a:pt x="942295" y="124209"/>
                  <a:pt x="950019" y="132831"/>
                  <a:pt x="960120" y="137160"/>
                </a:cubicBezTo>
                <a:cubicBezTo>
                  <a:pt x="971671" y="142110"/>
                  <a:pt x="984504" y="143256"/>
                  <a:pt x="996696" y="146304"/>
                </a:cubicBezTo>
                <a:cubicBezTo>
                  <a:pt x="1085881" y="205761"/>
                  <a:pt x="947285" y="112630"/>
                  <a:pt x="1060704" y="192024"/>
                </a:cubicBezTo>
                <a:cubicBezTo>
                  <a:pt x="1085321" y="209256"/>
                  <a:pt x="1127749" y="234687"/>
                  <a:pt x="1152144" y="256032"/>
                </a:cubicBezTo>
                <a:cubicBezTo>
                  <a:pt x="1165120" y="267386"/>
                  <a:pt x="1176528" y="280416"/>
                  <a:pt x="1188720" y="292608"/>
                </a:cubicBezTo>
                <a:cubicBezTo>
                  <a:pt x="1194816" y="307848"/>
                  <a:pt x="1199667" y="323647"/>
                  <a:pt x="1207008" y="338328"/>
                </a:cubicBezTo>
                <a:cubicBezTo>
                  <a:pt x="1224147" y="372606"/>
                  <a:pt x="1232018" y="365059"/>
                  <a:pt x="1252728" y="402336"/>
                </a:cubicBezTo>
                <a:cubicBezTo>
                  <a:pt x="1260699" y="416684"/>
                  <a:pt x="1264350" y="433057"/>
                  <a:pt x="1271016" y="448056"/>
                </a:cubicBezTo>
                <a:cubicBezTo>
                  <a:pt x="1276552" y="460512"/>
                  <a:pt x="1284518" y="471869"/>
                  <a:pt x="1289304" y="484632"/>
                </a:cubicBezTo>
                <a:cubicBezTo>
                  <a:pt x="1300284" y="513911"/>
                  <a:pt x="1302487" y="557140"/>
                  <a:pt x="1307592" y="585216"/>
                </a:cubicBezTo>
                <a:cubicBezTo>
                  <a:pt x="1309840" y="597581"/>
                  <a:pt x="1314488" y="609427"/>
                  <a:pt x="1316736" y="621792"/>
                </a:cubicBezTo>
                <a:cubicBezTo>
                  <a:pt x="1320591" y="642997"/>
                  <a:pt x="1322832" y="664464"/>
                  <a:pt x="1325880" y="685800"/>
                </a:cubicBezTo>
                <a:cubicBezTo>
                  <a:pt x="1322832" y="832104"/>
                  <a:pt x="1322254" y="978480"/>
                  <a:pt x="1316736" y="1124712"/>
                </a:cubicBezTo>
                <a:cubicBezTo>
                  <a:pt x="1316133" y="1140691"/>
                  <a:pt x="1289577" y="1243311"/>
                  <a:pt x="1289304" y="1243584"/>
                </a:cubicBezTo>
                <a:cubicBezTo>
                  <a:pt x="1280160" y="1252728"/>
                  <a:pt x="1270151" y="1261082"/>
                  <a:pt x="1261872" y="1271016"/>
                </a:cubicBezTo>
                <a:cubicBezTo>
                  <a:pt x="1254837" y="1279459"/>
                  <a:pt x="1251355" y="1290677"/>
                  <a:pt x="1243584" y="1298448"/>
                </a:cubicBezTo>
                <a:cubicBezTo>
                  <a:pt x="1235813" y="1306219"/>
                  <a:pt x="1224595" y="1309701"/>
                  <a:pt x="1216152" y="1316736"/>
                </a:cubicBezTo>
                <a:cubicBezTo>
                  <a:pt x="1206218" y="1325015"/>
                  <a:pt x="1198928" y="1336229"/>
                  <a:pt x="1188720" y="1344168"/>
                </a:cubicBezTo>
                <a:cubicBezTo>
                  <a:pt x="1171370" y="1357662"/>
                  <a:pt x="1152144" y="1368552"/>
                  <a:pt x="1133856" y="1380744"/>
                </a:cubicBezTo>
                <a:lnTo>
                  <a:pt x="1106424" y="1399032"/>
                </a:lnTo>
                <a:cubicBezTo>
                  <a:pt x="1070703" y="1470473"/>
                  <a:pt x="1110911" y="1403689"/>
                  <a:pt x="1051560" y="1463040"/>
                </a:cubicBezTo>
                <a:cubicBezTo>
                  <a:pt x="1043789" y="1470811"/>
                  <a:pt x="1040424" y="1482128"/>
                  <a:pt x="1033272" y="1490472"/>
                </a:cubicBezTo>
                <a:cubicBezTo>
                  <a:pt x="1022051" y="1503563"/>
                  <a:pt x="1009787" y="1515827"/>
                  <a:pt x="996696" y="1527048"/>
                </a:cubicBezTo>
                <a:cubicBezTo>
                  <a:pt x="960008" y="1558495"/>
                  <a:pt x="980774" y="1535009"/>
                  <a:pt x="941832" y="1554480"/>
                </a:cubicBezTo>
                <a:cubicBezTo>
                  <a:pt x="932002" y="1559395"/>
                  <a:pt x="925201" y="1570743"/>
                  <a:pt x="914400" y="1572768"/>
                </a:cubicBezTo>
                <a:cubicBezTo>
                  <a:pt x="875340" y="1580092"/>
                  <a:pt x="835152" y="1578864"/>
                  <a:pt x="795528" y="1581912"/>
                </a:cubicBezTo>
                <a:lnTo>
                  <a:pt x="365760" y="1572768"/>
                </a:lnTo>
                <a:cubicBezTo>
                  <a:pt x="350230" y="1572171"/>
                  <a:pt x="335184" y="1567119"/>
                  <a:pt x="320040" y="1563624"/>
                </a:cubicBezTo>
                <a:cubicBezTo>
                  <a:pt x="295549" y="1557972"/>
                  <a:pt x="246888" y="1545336"/>
                  <a:pt x="246888" y="1545336"/>
                </a:cubicBezTo>
                <a:cubicBezTo>
                  <a:pt x="237744" y="1539240"/>
                  <a:pt x="229286" y="1531963"/>
                  <a:pt x="219456" y="1527048"/>
                </a:cubicBezTo>
                <a:cubicBezTo>
                  <a:pt x="193261" y="1513950"/>
                  <a:pt x="167489" y="1511657"/>
                  <a:pt x="146304" y="1490472"/>
                </a:cubicBezTo>
                <a:cubicBezTo>
                  <a:pt x="54111" y="1398279"/>
                  <a:pt x="161337" y="1483458"/>
                  <a:pt x="73152" y="1417320"/>
                </a:cubicBezTo>
                <a:cubicBezTo>
                  <a:pt x="59155" y="1375328"/>
                  <a:pt x="51847" y="1366179"/>
                  <a:pt x="73152" y="1307592"/>
                </a:cubicBezTo>
                <a:cubicBezTo>
                  <a:pt x="76908" y="1297264"/>
                  <a:pt x="91641" y="1295692"/>
                  <a:pt x="100584" y="1289304"/>
                </a:cubicBezTo>
                <a:cubicBezTo>
                  <a:pt x="112985" y="1280446"/>
                  <a:pt x="124968" y="1271016"/>
                  <a:pt x="137160" y="1261872"/>
                </a:cubicBezTo>
                <a:cubicBezTo>
                  <a:pt x="140208" y="1252728"/>
                  <a:pt x="141993" y="1243061"/>
                  <a:pt x="146304" y="1234440"/>
                </a:cubicBezTo>
                <a:cubicBezTo>
                  <a:pt x="151219" y="1224610"/>
                  <a:pt x="161117" y="1217434"/>
                  <a:pt x="164592" y="1207008"/>
                </a:cubicBezTo>
                <a:cubicBezTo>
                  <a:pt x="170455" y="1189419"/>
                  <a:pt x="169714" y="1170243"/>
                  <a:pt x="173736" y="1152144"/>
                </a:cubicBezTo>
                <a:cubicBezTo>
                  <a:pt x="179118" y="1127926"/>
                  <a:pt x="189986" y="1110500"/>
                  <a:pt x="201168" y="1088136"/>
                </a:cubicBezTo>
                <a:cubicBezTo>
                  <a:pt x="204216" y="1057656"/>
                  <a:pt x="205654" y="1026972"/>
                  <a:pt x="210312" y="996696"/>
                </a:cubicBezTo>
                <a:cubicBezTo>
                  <a:pt x="211778" y="987169"/>
                  <a:pt x="217118" y="978615"/>
                  <a:pt x="219456" y="969264"/>
                </a:cubicBezTo>
                <a:cubicBezTo>
                  <a:pt x="223225" y="954186"/>
                  <a:pt x="225552" y="938784"/>
                  <a:pt x="228600" y="923544"/>
                </a:cubicBezTo>
                <a:cubicBezTo>
                  <a:pt x="223964" y="863279"/>
                  <a:pt x="223223" y="807907"/>
                  <a:pt x="210312" y="749808"/>
                </a:cubicBezTo>
                <a:cubicBezTo>
                  <a:pt x="208221" y="740399"/>
                  <a:pt x="207189" y="729902"/>
                  <a:pt x="201168" y="722376"/>
                </a:cubicBezTo>
                <a:cubicBezTo>
                  <a:pt x="194303" y="713794"/>
                  <a:pt x="182880" y="710184"/>
                  <a:pt x="173736" y="704088"/>
                </a:cubicBezTo>
                <a:cubicBezTo>
                  <a:pt x="124968" y="630936"/>
                  <a:pt x="188976" y="719328"/>
                  <a:pt x="128016" y="658368"/>
                </a:cubicBezTo>
                <a:cubicBezTo>
                  <a:pt x="120245" y="650597"/>
                  <a:pt x="116116" y="639879"/>
                  <a:pt x="109728" y="630936"/>
                </a:cubicBezTo>
                <a:cubicBezTo>
                  <a:pt x="100870" y="618535"/>
                  <a:pt x="92214" y="605931"/>
                  <a:pt x="82296" y="594360"/>
                </a:cubicBezTo>
                <a:cubicBezTo>
                  <a:pt x="73880" y="584542"/>
                  <a:pt x="63143" y="576862"/>
                  <a:pt x="54864" y="566928"/>
                </a:cubicBezTo>
                <a:cubicBezTo>
                  <a:pt x="21242" y="526582"/>
                  <a:pt x="48192" y="544439"/>
                  <a:pt x="18288" y="484632"/>
                </a:cubicBezTo>
                <a:lnTo>
                  <a:pt x="0" y="448056"/>
                </a:lnTo>
                <a:cubicBezTo>
                  <a:pt x="14595" y="258325"/>
                  <a:pt x="-4566" y="381741"/>
                  <a:pt x="18288" y="301752"/>
                </a:cubicBezTo>
                <a:cubicBezTo>
                  <a:pt x="21740" y="289668"/>
                  <a:pt x="22482" y="276727"/>
                  <a:pt x="27432" y="265176"/>
                </a:cubicBezTo>
                <a:cubicBezTo>
                  <a:pt x="31761" y="255075"/>
                  <a:pt x="41257" y="247787"/>
                  <a:pt x="45720" y="237744"/>
                </a:cubicBezTo>
                <a:cubicBezTo>
                  <a:pt x="60207" y="205149"/>
                  <a:pt x="57463" y="180281"/>
                  <a:pt x="82296" y="155448"/>
                </a:cubicBezTo>
                <a:cubicBezTo>
                  <a:pt x="108501" y="129243"/>
                  <a:pt x="107412" y="142890"/>
                  <a:pt x="137160" y="128016"/>
                </a:cubicBezTo>
                <a:cubicBezTo>
                  <a:pt x="177117" y="108037"/>
                  <a:pt x="190500" y="112776"/>
                  <a:pt x="201168" y="109728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5753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Define flux for a vector field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3090030" y="2436116"/>
            <a:ext cx="3810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68461" y="2597508"/>
            <a:ext cx="533400" cy="603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rot="-1800000">
            <a:off x="2480165" y="2569800"/>
            <a:ext cx="14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-1800000">
            <a:off x="2480165" y="2722200"/>
            <a:ext cx="14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-1800000">
            <a:off x="2480165" y="2874600"/>
            <a:ext cx="14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-1800000">
            <a:off x="2480165" y="3027000"/>
            <a:ext cx="14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-1800000">
            <a:off x="2480165" y="3179400"/>
            <a:ext cx="14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061330" y="2676384"/>
                <a:ext cx="2853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330" y="2676384"/>
                <a:ext cx="285335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21277" r="-2340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33400" y="2630217"/>
            <a:ext cx="1704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 field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673185" y="3320483"/>
                <a:ext cx="2564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185" y="3320483"/>
                <a:ext cx="256480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l="-2619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906449" y="3274316"/>
            <a:ext cx="1809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 surface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5754000" y="2939511"/>
                <a:ext cx="1787862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000" y="2939511"/>
                <a:ext cx="1787862" cy="968727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5298738" y="2133600"/>
            <a:ext cx="2854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flux flowing through the surface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535632" y="3555038"/>
            <a:ext cx="190437" cy="276999"/>
          </a:xfrm>
          <a:prstGeom prst="rect">
            <a:avLst/>
          </a:prstGeom>
          <a:blipFill rotWithShape="0">
            <a:blip r:embed="rId6" cstate="print"/>
            <a:stretch>
              <a:fillRect l="-25806" r="-25806" b="-6522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604058" y="4575601"/>
            <a:ext cx="1912045" cy="3320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659523" y="4813356"/>
            <a:ext cx="1954477" cy="2558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692379" y="5086958"/>
            <a:ext cx="1954477" cy="135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692379" y="5362679"/>
            <a:ext cx="19544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692338" y="5512223"/>
            <a:ext cx="1921662" cy="1221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37530" y="4839508"/>
            <a:ext cx="285335" cy="369332"/>
          </a:xfrm>
          <a:prstGeom prst="rect">
            <a:avLst/>
          </a:prstGeom>
          <a:blipFill rotWithShape="0">
            <a:blip r:embed="rId7" cstate="print"/>
            <a:stretch>
              <a:fillRect l="-23913" r="-23913" b="-6667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9600" y="4941276"/>
            <a:ext cx="1704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 field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05920" y="5789542"/>
            <a:ext cx="256480" cy="369332"/>
          </a:xfrm>
          <a:prstGeom prst="rect">
            <a:avLst/>
          </a:prstGeom>
          <a:blipFill rotWithShape="0">
            <a:blip r:embed="rId8" cstate="print"/>
            <a:stretch>
              <a:fillRect l="-26190" r="-23810" b="-6667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734412" y="5862935"/>
            <a:ext cx="2123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Closed surface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3100131" y="4465685"/>
            <a:ext cx="1073259" cy="1329633"/>
          </a:xfrm>
          <a:custGeom>
            <a:avLst/>
            <a:gdLst>
              <a:gd name="connsiteX0" fmla="*/ 0 w 777240"/>
              <a:gd name="connsiteY0" fmla="*/ 146304 h 1184094"/>
              <a:gd name="connsiteX1" fmla="*/ 0 w 777240"/>
              <a:gd name="connsiteY1" fmla="*/ 146304 h 1184094"/>
              <a:gd name="connsiteX2" fmla="*/ 73152 w 777240"/>
              <a:gd name="connsiteY2" fmla="*/ 118872 h 1184094"/>
              <a:gd name="connsiteX3" fmla="*/ 128016 w 777240"/>
              <a:gd name="connsiteY3" fmla="*/ 82296 h 1184094"/>
              <a:gd name="connsiteX4" fmla="*/ 173736 w 777240"/>
              <a:gd name="connsiteY4" fmla="*/ 45720 h 1184094"/>
              <a:gd name="connsiteX5" fmla="*/ 256032 w 777240"/>
              <a:gd name="connsiteY5" fmla="*/ 0 h 1184094"/>
              <a:gd name="connsiteX6" fmla="*/ 475488 w 777240"/>
              <a:gd name="connsiteY6" fmla="*/ 9144 h 1184094"/>
              <a:gd name="connsiteX7" fmla="*/ 484632 w 777240"/>
              <a:gd name="connsiteY7" fmla="*/ 45720 h 1184094"/>
              <a:gd name="connsiteX8" fmla="*/ 539496 w 777240"/>
              <a:gd name="connsiteY8" fmla="*/ 73152 h 1184094"/>
              <a:gd name="connsiteX9" fmla="*/ 594360 w 777240"/>
              <a:gd name="connsiteY9" fmla="*/ 100584 h 1184094"/>
              <a:gd name="connsiteX10" fmla="*/ 649224 w 777240"/>
              <a:gd name="connsiteY10" fmla="*/ 155448 h 1184094"/>
              <a:gd name="connsiteX11" fmla="*/ 676656 w 777240"/>
              <a:gd name="connsiteY11" fmla="*/ 182880 h 1184094"/>
              <a:gd name="connsiteX12" fmla="*/ 704088 w 777240"/>
              <a:gd name="connsiteY12" fmla="*/ 237744 h 1184094"/>
              <a:gd name="connsiteX13" fmla="*/ 713232 w 777240"/>
              <a:gd name="connsiteY13" fmla="*/ 265176 h 1184094"/>
              <a:gd name="connsiteX14" fmla="*/ 731520 w 777240"/>
              <a:gd name="connsiteY14" fmla="*/ 292608 h 1184094"/>
              <a:gd name="connsiteX15" fmla="*/ 749808 w 777240"/>
              <a:gd name="connsiteY15" fmla="*/ 347472 h 1184094"/>
              <a:gd name="connsiteX16" fmla="*/ 768096 w 777240"/>
              <a:gd name="connsiteY16" fmla="*/ 429768 h 1184094"/>
              <a:gd name="connsiteX17" fmla="*/ 777240 w 777240"/>
              <a:gd name="connsiteY17" fmla="*/ 512064 h 1184094"/>
              <a:gd name="connsiteX18" fmla="*/ 768096 w 777240"/>
              <a:gd name="connsiteY18" fmla="*/ 786384 h 1184094"/>
              <a:gd name="connsiteX19" fmla="*/ 749808 w 777240"/>
              <a:gd name="connsiteY19" fmla="*/ 859536 h 1184094"/>
              <a:gd name="connsiteX20" fmla="*/ 740664 w 777240"/>
              <a:gd name="connsiteY20" fmla="*/ 896112 h 1184094"/>
              <a:gd name="connsiteX21" fmla="*/ 731520 w 777240"/>
              <a:gd name="connsiteY21" fmla="*/ 923544 h 1184094"/>
              <a:gd name="connsiteX22" fmla="*/ 713232 w 777240"/>
              <a:gd name="connsiteY22" fmla="*/ 996696 h 1184094"/>
              <a:gd name="connsiteX23" fmla="*/ 694944 w 777240"/>
              <a:gd name="connsiteY23" fmla="*/ 1051560 h 1184094"/>
              <a:gd name="connsiteX24" fmla="*/ 612648 w 777240"/>
              <a:gd name="connsiteY24" fmla="*/ 1097280 h 1184094"/>
              <a:gd name="connsiteX25" fmla="*/ 594360 w 777240"/>
              <a:gd name="connsiteY25" fmla="*/ 1124712 h 1184094"/>
              <a:gd name="connsiteX26" fmla="*/ 539496 w 777240"/>
              <a:gd name="connsiteY26" fmla="*/ 1143000 h 1184094"/>
              <a:gd name="connsiteX27" fmla="*/ 493776 w 777240"/>
              <a:gd name="connsiteY27" fmla="*/ 1152144 h 1184094"/>
              <a:gd name="connsiteX28" fmla="*/ 457200 w 777240"/>
              <a:gd name="connsiteY28" fmla="*/ 1161288 h 1184094"/>
              <a:gd name="connsiteX29" fmla="*/ 320040 w 777240"/>
              <a:gd name="connsiteY29" fmla="*/ 1170432 h 1184094"/>
              <a:gd name="connsiteX30" fmla="*/ 210312 w 777240"/>
              <a:gd name="connsiteY30" fmla="*/ 1170432 h 1184094"/>
              <a:gd name="connsiteX31" fmla="*/ 201168 w 777240"/>
              <a:gd name="connsiteY31" fmla="*/ 1143000 h 1184094"/>
              <a:gd name="connsiteX32" fmla="*/ 192024 w 777240"/>
              <a:gd name="connsiteY32" fmla="*/ 1106424 h 1184094"/>
              <a:gd name="connsiteX33" fmla="*/ 201168 w 777240"/>
              <a:gd name="connsiteY33" fmla="*/ 978408 h 1184094"/>
              <a:gd name="connsiteX34" fmla="*/ 210312 w 777240"/>
              <a:gd name="connsiteY34" fmla="*/ 932688 h 1184094"/>
              <a:gd name="connsiteX35" fmla="*/ 228600 w 777240"/>
              <a:gd name="connsiteY35" fmla="*/ 676656 h 1184094"/>
              <a:gd name="connsiteX36" fmla="*/ 237744 w 777240"/>
              <a:gd name="connsiteY36" fmla="*/ 649224 h 1184094"/>
              <a:gd name="connsiteX37" fmla="*/ 246888 w 777240"/>
              <a:gd name="connsiteY37" fmla="*/ 594360 h 1184094"/>
              <a:gd name="connsiteX38" fmla="*/ 237744 w 777240"/>
              <a:gd name="connsiteY38" fmla="*/ 448056 h 1184094"/>
              <a:gd name="connsiteX39" fmla="*/ 182880 w 777240"/>
              <a:gd name="connsiteY39" fmla="*/ 338328 h 1184094"/>
              <a:gd name="connsiteX40" fmla="*/ 164592 w 777240"/>
              <a:gd name="connsiteY40" fmla="*/ 310896 h 1184094"/>
              <a:gd name="connsiteX41" fmla="*/ 146304 w 777240"/>
              <a:gd name="connsiteY41" fmla="*/ 283464 h 1184094"/>
              <a:gd name="connsiteX42" fmla="*/ 118872 w 777240"/>
              <a:gd name="connsiteY42" fmla="*/ 265176 h 1184094"/>
              <a:gd name="connsiteX43" fmla="*/ 100584 w 777240"/>
              <a:gd name="connsiteY43" fmla="*/ 237744 h 1184094"/>
              <a:gd name="connsiteX44" fmla="*/ 54864 w 777240"/>
              <a:gd name="connsiteY44" fmla="*/ 155448 h 1184094"/>
              <a:gd name="connsiteX45" fmla="*/ 0 w 777240"/>
              <a:gd name="connsiteY45" fmla="*/ 146304 h 118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77240" h="1184094">
                <a:moveTo>
                  <a:pt x="0" y="146304"/>
                </a:moveTo>
                <a:lnTo>
                  <a:pt x="0" y="146304"/>
                </a:lnTo>
                <a:cubicBezTo>
                  <a:pt x="24384" y="137160"/>
                  <a:pt x="49859" y="130518"/>
                  <a:pt x="73152" y="118872"/>
                </a:cubicBezTo>
                <a:cubicBezTo>
                  <a:pt x="92811" y="109042"/>
                  <a:pt x="128016" y="82296"/>
                  <a:pt x="128016" y="82296"/>
                </a:cubicBezTo>
                <a:cubicBezTo>
                  <a:pt x="161807" y="31610"/>
                  <a:pt x="126971" y="71701"/>
                  <a:pt x="173736" y="45720"/>
                </a:cubicBezTo>
                <a:cubicBezTo>
                  <a:pt x="268062" y="-6683"/>
                  <a:pt x="193960" y="20691"/>
                  <a:pt x="256032" y="0"/>
                </a:cubicBezTo>
                <a:lnTo>
                  <a:pt x="475488" y="9144"/>
                </a:lnTo>
                <a:cubicBezTo>
                  <a:pt x="487811" y="11609"/>
                  <a:pt x="477661" y="35263"/>
                  <a:pt x="484632" y="45720"/>
                </a:cubicBezTo>
                <a:cubicBezTo>
                  <a:pt x="497735" y="65374"/>
                  <a:pt x="521240" y="64024"/>
                  <a:pt x="539496" y="73152"/>
                </a:cubicBezTo>
                <a:cubicBezTo>
                  <a:pt x="610400" y="108604"/>
                  <a:pt x="525409" y="77600"/>
                  <a:pt x="594360" y="100584"/>
                </a:cubicBezTo>
                <a:lnTo>
                  <a:pt x="649224" y="155448"/>
                </a:lnTo>
                <a:lnTo>
                  <a:pt x="676656" y="182880"/>
                </a:lnTo>
                <a:cubicBezTo>
                  <a:pt x="699640" y="251831"/>
                  <a:pt x="668636" y="166840"/>
                  <a:pt x="704088" y="237744"/>
                </a:cubicBezTo>
                <a:cubicBezTo>
                  <a:pt x="708399" y="246365"/>
                  <a:pt x="708921" y="256555"/>
                  <a:pt x="713232" y="265176"/>
                </a:cubicBezTo>
                <a:cubicBezTo>
                  <a:pt x="718147" y="275006"/>
                  <a:pt x="727057" y="282565"/>
                  <a:pt x="731520" y="292608"/>
                </a:cubicBezTo>
                <a:cubicBezTo>
                  <a:pt x="739349" y="310224"/>
                  <a:pt x="745133" y="328770"/>
                  <a:pt x="749808" y="347472"/>
                </a:cubicBezTo>
                <a:cubicBezTo>
                  <a:pt x="756464" y="374094"/>
                  <a:pt x="764226" y="402681"/>
                  <a:pt x="768096" y="429768"/>
                </a:cubicBezTo>
                <a:cubicBezTo>
                  <a:pt x="771999" y="457091"/>
                  <a:pt x="774192" y="484632"/>
                  <a:pt x="777240" y="512064"/>
                </a:cubicBezTo>
                <a:cubicBezTo>
                  <a:pt x="774192" y="603504"/>
                  <a:pt x="775297" y="695177"/>
                  <a:pt x="768096" y="786384"/>
                </a:cubicBezTo>
                <a:cubicBezTo>
                  <a:pt x="766118" y="811440"/>
                  <a:pt x="755904" y="835152"/>
                  <a:pt x="749808" y="859536"/>
                </a:cubicBezTo>
                <a:cubicBezTo>
                  <a:pt x="746760" y="871728"/>
                  <a:pt x="744638" y="884190"/>
                  <a:pt x="740664" y="896112"/>
                </a:cubicBezTo>
                <a:cubicBezTo>
                  <a:pt x="737616" y="905256"/>
                  <a:pt x="734056" y="914245"/>
                  <a:pt x="731520" y="923544"/>
                </a:cubicBezTo>
                <a:cubicBezTo>
                  <a:pt x="724907" y="947793"/>
                  <a:pt x="721180" y="972851"/>
                  <a:pt x="713232" y="996696"/>
                </a:cubicBezTo>
                <a:cubicBezTo>
                  <a:pt x="707136" y="1014984"/>
                  <a:pt x="710984" y="1040867"/>
                  <a:pt x="694944" y="1051560"/>
                </a:cubicBezTo>
                <a:cubicBezTo>
                  <a:pt x="632060" y="1093483"/>
                  <a:pt x="660932" y="1081185"/>
                  <a:pt x="612648" y="1097280"/>
                </a:cubicBezTo>
                <a:cubicBezTo>
                  <a:pt x="606552" y="1106424"/>
                  <a:pt x="603679" y="1118887"/>
                  <a:pt x="594360" y="1124712"/>
                </a:cubicBezTo>
                <a:cubicBezTo>
                  <a:pt x="578013" y="1134929"/>
                  <a:pt x="558399" y="1139219"/>
                  <a:pt x="539496" y="1143000"/>
                </a:cubicBezTo>
                <a:cubicBezTo>
                  <a:pt x="524256" y="1146048"/>
                  <a:pt x="508948" y="1148773"/>
                  <a:pt x="493776" y="1152144"/>
                </a:cubicBezTo>
                <a:cubicBezTo>
                  <a:pt x="481508" y="1154870"/>
                  <a:pt x="469698" y="1159972"/>
                  <a:pt x="457200" y="1161288"/>
                </a:cubicBezTo>
                <a:cubicBezTo>
                  <a:pt x="411630" y="1166085"/>
                  <a:pt x="365760" y="1167384"/>
                  <a:pt x="320040" y="1170432"/>
                </a:cubicBezTo>
                <a:cubicBezTo>
                  <a:pt x="279063" y="1184091"/>
                  <a:pt x="265994" y="1192705"/>
                  <a:pt x="210312" y="1170432"/>
                </a:cubicBezTo>
                <a:cubicBezTo>
                  <a:pt x="201363" y="1166852"/>
                  <a:pt x="203816" y="1152268"/>
                  <a:pt x="201168" y="1143000"/>
                </a:cubicBezTo>
                <a:cubicBezTo>
                  <a:pt x="197716" y="1130916"/>
                  <a:pt x="195072" y="1118616"/>
                  <a:pt x="192024" y="1106424"/>
                </a:cubicBezTo>
                <a:cubicBezTo>
                  <a:pt x="195072" y="1063752"/>
                  <a:pt x="196690" y="1020954"/>
                  <a:pt x="201168" y="978408"/>
                </a:cubicBezTo>
                <a:cubicBezTo>
                  <a:pt x="202795" y="962952"/>
                  <a:pt x="209021" y="948176"/>
                  <a:pt x="210312" y="932688"/>
                </a:cubicBezTo>
                <a:cubicBezTo>
                  <a:pt x="216933" y="853236"/>
                  <a:pt x="214943" y="758598"/>
                  <a:pt x="228600" y="676656"/>
                </a:cubicBezTo>
                <a:cubicBezTo>
                  <a:pt x="230185" y="667149"/>
                  <a:pt x="235653" y="658633"/>
                  <a:pt x="237744" y="649224"/>
                </a:cubicBezTo>
                <a:cubicBezTo>
                  <a:pt x="241766" y="631125"/>
                  <a:pt x="243840" y="612648"/>
                  <a:pt x="246888" y="594360"/>
                </a:cubicBezTo>
                <a:cubicBezTo>
                  <a:pt x="243840" y="545592"/>
                  <a:pt x="244346" y="496471"/>
                  <a:pt x="237744" y="448056"/>
                </a:cubicBezTo>
                <a:cubicBezTo>
                  <a:pt x="231254" y="400463"/>
                  <a:pt x="208772" y="377167"/>
                  <a:pt x="182880" y="338328"/>
                </a:cubicBezTo>
                <a:lnTo>
                  <a:pt x="164592" y="310896"/>
                </a:lnTo>
                <a:cubicBezTo>
                  <a:pt x="158496" y="301752"/>
                  <a:pt x="155448" y="289560"/>
                  <a:pt x="146304" y="283464"/>
                </a:cubicBezTo>
                <a:lnTo>
                  <a:pt x="118872" y="265176"/>
                </a:lnTo>
                <a:cubicBezTo>
                  <a:pt x="112776" y="256032"/>
                  <a:pt x="105499" y="247574"/>
                  <a:pt x="100584" y="237744"/>
                </a:cubicBezTo>
                <a:cubicBezTo>
                  <a:pt x="90230" y="217037"/>
                  <a:pt x="83695" y="155448"/>
                  <a:pt x="54864" y="155448"/>
                </a:cubicBezTo>
                <a:lnTo>
                  <a:pt x="0" y="146304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54000" y="4746273"/>
            <a:ext cx="1920398" cy="968727"/>
          </a:xfrm>
          <a:prstGeom prst="rect">
            <a:avLst/>
          </a:prstGeom>
          <a:blipFill rotWithShape="0">
            <a:blip r:embed="rId9" cstate="print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40" name="TextBox 3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647931" y="5370384"/>
            <a:ext cx="190437" cy="276999"/>
          </a:xfrm>
          <a:prstGeom prst="rect">
            <a:avLst/>
          </a:prstGeom>
          <a:blipFill rotWithShape="0">
            <a:blip r:embed="rId10" cstate="print"/>
            <a:stretch>
              <a:fillRect l="-29032" r="-22581" b="-6667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cxnSp>
        <p:nvCxnSpPr>
          <p:cNvPr id="32" name="Straight Arrow Connector 20"/>
          <p:cNvCxnSpPr/>
          <p:nvPr/>
        </p:nvCxnSpPr>
        <p:spPr>
          <a:xfrm rot="5400000" flipH="1" flipV="1">
            <a:off x="3695702" y="4300835"/>
            <a:ext cx="228598" cy="15240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3810000" y="3910012"/>
          <a:ext cx="255588" cy="357188"/>
        </p:xfrm>
        <a:graphic>
          <a:graphicData uri="http://schemas.openxmlformats.org/presentationml/2006/ole">
            <p:oleObj spid="_x0000_s9217" name="公式" r:id="rId11" imgW="126720" imgH="177480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760335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Laws of Vector Algebra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524000"/>
            <a:ext cx="3352800" cy="148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1" y="3041529"/>
            <a:ext cx="1828800" cy="309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3918204"/>
            <a:ext cx="2628900" cy="368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4572000"/>
            <a:ext cx="3209925" cy="576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5486400"/>
            <a:ext cx="316556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9424" y="381000"/>
            <a:ext cx="2734576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6200"/>
            <a:ext cx="8153400" cy="990600"/>
          </a:xfrm>
        </p:spPr>
        <p:txBody>
          <a:bodyPr/>
          <a:lstStyle/>
          <a:p>
            <a:r>
              <a:rPr lang="en-US" dirty="0" smtClean="0"/>
              <a:t>Divergence of a Vector Field</a:t>
            </a:r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04800" y="1600200"/>
                <a:ext cx="3888244" cy="771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div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∇∙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∯"/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</m:nary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00200"/>
                <a:ext cx="3888244" cy="771750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237496" y="1878353"/>
                <a:ext cx="1477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496" y="1878353"/>
                <a:ext cx="147797" cy="215444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25000" r="-2083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2453606"/>
            <a:ext cx="5146538" cy="6705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8800" y="1578864"/>
            <a:ext cx="3415500" cy="35825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4800" y="3231097"/>
            <a:ext cx="4036500" cy="19303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/>
          <a:srcRect r="-253" b="782"/>
          <a:stretch/>
        </p:blipFill>
        <p:spPr>
          <a:xfrm>
            <a:off x="304800" y="5283501"/>
            <a:ext cx="1828800" cy="2790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38400" y="3374459"/>
            <a:ext cx="2020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Flux on Face 1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6920" y="5947773"/>
            <a:ext cx="2484000" cy="5723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75259" y="5161398"/>
            <a:ext cx="2020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Flux on Face 2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48433" y="5996273"/>
            <a:ext cx="2561625" cy="52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Derivation of Divergence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128" y="1752600"/>
            <a:ext cx="2600438" cy="119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2648" y="3226500"/>
            <a:ext cx="4347000" cy="116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2648" y="4607540"/>
            <a:ext cx="1668938" cy="281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3128" y="5181600"/>
            <a:ext cx="2639250" cy="5529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9434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Physical Meaning of </a:t>
            </a:r>
            <a:r>
              <a:rPr lang="en-US" dirty="0" smtClean="0"/>
              <a:t>Divergence</a:t>
            </a:r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t="61413"/>
          <a:stretch/>
        </p:blipFill>
        <p:spPr bwMode="auto">
          <a:xfrm>
            <a:off x="914400" y="1676400"/>
            <a:ext cx="7391400" cy="2833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625644" y="4714784"/>
                <a:ext cx="2641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∇∙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644" y="4714784"/>
                <a:ext cx="2641556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2079" r="-207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/>
          <p:cNvSpPr/>
          <p:nvPr/>
        </p:nvSpPr>
        <p:spPr>
          <a:xfrm>
            <a:off x="2159044" y="60198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3" idx="0"/>
          </p:cNvCxnSpPr>
          <p:nvPr/>
        </p:nvCxnSpPr>
        <p:spPr>
          <a:xfrm flipV="1">
            <a:off x="2235244" y="5638800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235244" y="6172200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>
            <a:off x="1968544" y="5905500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6200000" flipH="1">
            <a:off x="2501944" y="5905500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2700000" flipV="1">
            <a:off x="2411229" y="5715002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8900000">
            <a:off x="2428689" y="6082876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8900000" flipH="1" flipV="1">
            <a:off x="2052393" y="5715001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2700000" flipH="1">
            <a:off x="2069853" y="6082875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530208" y="5224681"/>
                <a:ext cx="14057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08" y="5224681"/>
                <a:ext cx="1405769" cy="40011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H="1" flipV="1">
            <a:off x="1549445" y="5638800"/>
            <a:ext cx="555239" cy="40140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530644" y="60198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V="1">
            <a:off x="3606844" y="5638800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606844" y="6172200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6200000" flipH="1">
            <a:off x="3340144" y="5905500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6200000" flipH="1">
            <a:off x="3873544" y="5905500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2700000" flipV="1">
            <a:off x="3782829" y="5715002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8900000">
            <a:off x="3800289" y="6082876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8900000">
            <a:off x="3423993" y="5715001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2700000" flipV="1">
            <a:off x="3441453" y="6082875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5816644" y="4714784"/>
                <a:ext cx="2641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∇∙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644" y="4714784"/>
                <a:ext cx="2641556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1843" r="-207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6350044" y="60198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426244" y="5638800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426244" y="6172200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16200000" flipH="1">
            <a:off x="6159544" y="5905500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>
            <a:off x="6692944" y="5905500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2700000" flipH="1">
            <a:off x="6602229" y="5715002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18900000" flipH="1" flipV="1">
            <a:off x="6619689" y="6082876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18900000">
            <a:off x="6243393" y="5715001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2700000" flipV="1">
            <a:off x="6260853" y="6082875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1" name="Rectangle 40"/>
              <p:cNvSpPr/>
              <p:nvPr/>
            </p:nvSpPr>
            <p:spPr>
              <a:xfrm>
                <a:off x="4721208" y="5224681"/>
                <a:ext cx="14057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208" y="5224681"/>
                <a:ext cx="1405769" cy="400110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H="1" flipV="1">
            <a:off x="5740445" y="5638800"/>
            <a:ext cx="555239" cy="40140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721644" y="60198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>
            <a:stCxn id="43" idx="0"/>
          </p:cNvCxnSpPr>
          <p:nvPr/>
        </p:nvCxnSpPr>
        <p:spPr>
          <a:xfrm flipV="1">
            <a:off x="7797844" y="5638800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7797844" y="6172200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6200000" flipH="1">
            <a:off x="7531144" y="5905500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16200000" flipH="1">
            <a:off x="8064544" y="5905500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2700000" flipH="1">
            <a:off x="7973829" y="5715002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18900000">
            <a:off x="7991289" y="6082876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18900000">
            <a:off x="7614993" y="5715001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2700000" flipV="1">
            <a:off x="7632453" y="6082875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 51"/>
          <p:cNvSpPr/>
          <p:nvPr/>
        </p:nvSpPr>
        <p:spPr>
          <a:xfrm>
            <a:off x="1143000" y="2743200"/>
            <a:ext cx="9906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4191000" y="3048000"/>
            <a:ext cx="609600" cy="381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6469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17" grpId="0" animBg="1"/>
      <p:bldP spid="22" grpId="0" animBg="1"/>
      <p:bldP spid="31" grpId="0" animBg="1"/>
      <p:bldP spid="32" grpId="0" animBg="1"/>
      <p:bldP spid="41" grpId="0" animBg="1"/>
      <p:bldP spid="43" grpId="0" animBg="1"/>
      <p:bldP spid="52" grpId="0" animBg="1"/>
      <p:bldP spid="5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Divergence Theorem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4953000"/>
            <a:ext cx="723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Useful tool for converting integration over a volume to one over the surface enclosing that volume, and vice versa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6656" y="2249853"/>
            <a:ext cx="6770688" cy="1788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676400" y="3505200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Obtained from the definition of divergence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0"/>
            <a:ext cx="4724400" cy="4911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799" y="1905000"/>
            <a:ext cx="4648201" cy="484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676400"/>
            <a:ext cx="3000375" cy="2668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r="43502"/>
          <a:stretch/>
        </p:blipFill>
        <p:spPr bwMode="auto">
          <a:xfrm>
            <a:off x="457200" y="4481073"/>
            <a:ext cx="1658020" cy="606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895600" y="4343400"/>
                <a:ext cx="4141327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𝜋𝜀</m:t>
                          </m:r>
                        </m:den>
                      </m:f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4343400"/>
                <a:ext cx="4141327" cy="829843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95336" y="1752600"/>
            <a:ext cx="5948664" cy="2354514"/>
          </a:xfrm>
          <a:prstGeom prst="rect">
            <a:avLst/>
          </a:prstGeom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620000" y="4573655"/>
                <a:ext cx="8596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4573655"/>
                <a:ext cx="859658" cy="369332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l="-6383" r="-7092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8" cstate="print"/>
          <a:srcRect l="2310" t="8950" r="51547" b="35671"/>
          <a:stretch/>
        </p:blipFill>
        <p:spPr bwMode="auto">
          <a:xfrm>
            <a:off x="264077" y="5486400"/>
            <a:ext cx="2555323" cy="810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8" cstate="print"/>
          <a:srcRect l="55147" t="17894" r="2987" b="56546"/>
          <a:stretch/>
        </p:blipFill>
        <p:spPr bwMode="auto">
          <a:xfrm>
            <a:off x="382503" y="6296617"/>
            <a:ext cx="2318470" cy="373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907792" y="5417032"/>
                <a:ext cx="3336363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792" y="5417032"/>
                <a:ext cx="3336363" cy="630109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8077261" y="6328071"/>
                <a:ext cx="8596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61" y="6328071"/>
                <a:ext cx="859658" cy="369332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 l="-6383" r="-7801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11" cstate="print"/>
          <a:srcRect l="7049" r="35429" b="81977"/>
          <a:stretch/>
        </p:blipFill>
        <p:spPr bwMode="auto">
          <a:xfrm>
            <a:off x="3124200" y="621337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6578302" y="5434118"/>
                <a:ext cx="2159501" cy="632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302" y="5434118"/>
                <a:ext cx="2159501" cy="632545"/>
              </a:xfrm>
              <a:prstGeom prst="rect">
                <a:avLst/>
              </a:prstGeom>
              <a:blipFill rotWithShape="0">
                <a:blip r:embed="rId1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227886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2" grpId="0" build="allAtOnce" animBg="1"/>
      <p:bldP spid="13" grpId="0" build="allAtOnce" animBg="1"/>
      <p:bldP spid="16" grpId="0" build="allAtOnce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sz="quarter" idx="1"/>
          </p:nvPr>
        </p:nvGraphicFramePr>
        <p:xfrm>
          <a:off x="3832225" y="1992313"/>
          <a:ext cx="1714500" cy="357187"/>
        </p:xfrm>
        <a:graphic>
          <a:graphicData uri="http://schemas.openxmlformats.org/presentationml/2006/ole">
            <p:oleObj spid="_x0000_s1026" name="Equation" r:id="rId3" imgW="914400" imgH="190440" progId="Equation.3">
              <p:embed/>
            </p:oleObj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762000" y="3505200"/>
          <a:ext cx="1255713" cy="893763"/>
        </p:xfrm>
        <a:graphic>
          <a:graphicData uri="http://schemas.openxmlformats.org/presentationml/2006/ole">
            <p:oleObj spid="_x0000_s1027" name="Equation" r:id="rId4" imgW="482400" imgH="342720" progId="Equation.3">
              <p:embed/>
            </p:oleObj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777874" y="4699000"/>
          <a:ext cx="4098926" cy="1092200"/>
        </p:xfrm>
        <a:graphic>
          <a:graphicData uri="http://schemas.openxmlformats.org/presentationml/2006/ole">
            <p:oleObj spid="_x0000_s1028" name="Equation" r:id="rId5" imgW="1574640" imgH="419040" progId="Equation.3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8200" y="1771471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From the last example, one may consider that a vector field with only R component and only varying with R purely has nonzero divergence at R = 0. Is this true?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5181600" cy="990600"/>
          </a:xfrm>
        </p:spPr>
        <p:txBody>
          <a:bodyPr/>
          <a:lstStyle/>
          <a:p>
            <a:r>
              <a:rPr lang="en-US" dirty="0" smtClean="0"/>
              <a:t>Curl of a Vector Field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199" y="1600200"/>
            <a:ext cx="2081213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l="9375" r="9375" b="47185"/>
          <a:stretch/>
        </p:blipFill>
        <p:spPr bwMode="auto">
          <a:xfrm>
            <a:off x="533400" y="2342007"/>
            <a:ext cx="3962400" cy="1239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/>
        </p:blipFill>
        <p:spPr bwMode="auto">
          <a:xfrm>
            <a:off x="5348284" y="-1"/>
            <a:ext cx="3643315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/>
          <a:srcRect r="642"/>
          <a:stretch/>
        </p:blipFill>
        <p:spPr>
          <a:xfrm>
            <a:off x="586911" y="4419600"/>
            <a:ext cx="4213689" cy="2432760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t="68190"/>
          <a:stretch/>
        </p:blipFill>
        <p:spPr bwMode="auto">
          <a:xfrm>
            <a:off x="273840" y="3581400"/>
            <a:ext cx="4876801" cy="74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接箭头连接符 9"/>
          <p:cNvCxnSpPr/>
          <p:nvPr/>
        </p:nvCxnSpPr>
        <p:spPr>
          <a:xfrm flipV="1">
            <a:off x="2362200" y="2133600"/>
            <a:ext cx="1066800" cy="838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29000" y="190500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Right-hand rule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Physical Meaning of </a:t>
            </a:r>
            <a:r>
              <a:rPr lang="en-US" dirty="0" smtClean="0"/>
              <a:t>Curl</a:t>
            </a:r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990600" y="1981200"/>
                <a:ext cx="27746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∇×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81200"/>
                <a:ext cx="2774606" cy="369332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1978" r="-175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2397118" y="3678001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74051" y="3505201"/>
            <a:ext cx="168707" cy="2072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342758" y="3920615"/>
            <a:ext cx="173736" cy="417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549518" y="3830401"/>
            <a:ext cx="117482" cy="1319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659126" y="3571822"/>
            <a:ext cx="56581" cy="2123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97118" y="3554170"/>
            <a:ext cx="206672" cy="79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191541" y="3754201"/>
            <a:ext cx="124604" cy="1421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1787519" y="3297001"/>
            <a:ext cx="555239" cy="40140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00400" y="2712873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curl of a vector field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at a point is not zero, this means the field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rotational feature at this point. The direction of the curl is defined by the rotation direction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val 5"/>
          <p:cNvSpPr/>
          <p:nvPr/>
        </p:nvSpPr>
        <p:spPr>
          <a:xfrm>
            <a:off x="2384554" y="5125801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6"/>
          <p:cNvCxnSpPr/>
          <p:nvPr/>
        </p:nvCxnSpPr>
        <p:spPr>
          <a:xfrm flipV="1">
            <a:off x="2161487" y="4953001"/>
            <a:ext cx="168707" cy="2072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8"/>
          <p:cNvCxnSpPr/>
          <p:nvPr/>
        </p:nvCxnSpPr>
        <p:spPr>
          <a:xfrm flipH="1" flipV="1">
            <a:off x="2330194" y="5368415"/>
            <a:ext cx="173736" cy="417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9"/>
          <p:cNvCxnSpPr/>
          <p:nvPr/>
        </p:nvCxnSpPr>
        <p:spPr>
          <a:xfrm flipV="1">
            <a:off x="2536954" y="5278201"/>
            <a:ext cx="117482" cy="13199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/>
          <p:nvPr/>
        </p:nvCxnSpPr>
        <p:spPr>
          <a:xfrm>
            <a:off x="2646562" y="5019622"/>
            <a:ext cx="56581" cy="2123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2"/>
          <p:cNvCxnSpPr/>
          <p:nvPr/>
        </p:nvCxnSpPr>
        <p:spPr>
          <a:xfrm flipH="1" flipV="1">
            <a:off x="2384554" y="5001970"/>
            <a:ext cx="206672" cy="7983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13"/>
          <p:cNvCxnSpPr/>
          <p:nvPr/>
        </p:nvCxnSpPr>
        <p:spPr>
          <a:xfrm flipH="1" flipV="1">
            <a:off x="2178977" y="5202001"/>
            <a:ext cx="124604" cy="1421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15"/>
          <p:cNvCxnSpPr/>
          <p:nvPr/>
        </p:nvCxnSpPr>
        <p:spPr>
          <a:xfrm flipH="1" flipV="1">
            <a:off x="1774955" y="4744801"/>
            <a:ext cx="555239" cy="40140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38200" y="4293513"/>
            <a:ext cx="1295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2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2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2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2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CN" sz="22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CN" altLang="en-US" sz="2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8200" y="2895600"/>
            <a:ext cx="1295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2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2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2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2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CN" sz="22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CN" altLang="en-US" sz="2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6011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1000" y="1712198"/>
            <a:ext cx="4843800" cy="278584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" y="1678670"/>
            <a:ext cx="311658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 rotWithShape="1">
          <a:blip r:embed="rId4" cstate="print"/>
          <a:srcRect r="39503"/>
          <a:stretch/>
        </p:blipFill>
        <p:spPr bwMode="auto">
          <a:xfrm>
            <a:off x="612649" y="4953000"/>
            <a:ext cx="1368552" cy="644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251127" y="4675980"/>
                <a:ext cx="3835473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127" y="4675980"/>
                <a:ext cx="3835473" cy="829843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735847" y="4906235"/>
                <a:ext cx="8252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847" y="4906235"/>
                <a:ext cx="825291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2222" r="-740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260143" y="6052261"/>
                <a:ext cx="807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143" y="6052261"/>
                <a:ext cx="807657" cy="369332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l="-3759" r="-75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8" cstate="print"/>
          <a:srcRect t="75093" r="38458" b="6884"/>
          <a:stretch/>
        </p:blipFill>
        <p:spPr bwMode="auto">
          <a:xfrm>
            <a:off x="522430" y="6079693"/>
            <a:ext cx="154899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2743200" y="5889909"/>
                <a:ext cx="51260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5889909"/>
                <a:ext cx="5126019" cy="694036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247381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 animBg="1"/>
      <p:bldP spid="10" grpId="0" build="allAtOnce" animBg="1"/>
      <p:bldP spid="13" grpId="0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Vector Operations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524000"/>
            <a:ext cx="232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Equality of Two Vectors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77000" y="1905000"/>
            <a:ext cx="224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Commutative property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906193"/>
            <a:ext cx="4572000" cy="274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2362200"/>
            <a:ext cx="19812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05065" y="3886200"/>
            <a:ext cx="4438935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sz="quarter" idx="1"/>
          </p:nvPr>
        </p:nvGraphicFramePr>
        <p:xfrm>
          <a:off x="3832225" y="1992313"/>
          <a:ext cx="1714500" cy="357187"/>
        </p:xfrm>
        <a:graphic>
          <a:graphicData uri="http://schemas.openxmlformats.org/presentationml/2006/ole">
            <p:oleObj spid="_x0000_s54274" name="Equation" r:id="rId3" imgW="914400" imgH="190440" progId="Equation.3">
              <p:embed/>
            </p:oleObj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038225" y="3438525"/>
          <a:ext cx="1552575" cy="1027113"/>
        </p:xfrm>
        <a:graphic>
          <a:graphicData uri="http://schemas.openxmlformats.org/presentationml/2006/ole">
            <p:oleObj spid="_x0000_s54275" name="公式" r:id="rId4" imgW="596880" imgH="393480" progId="Equation.3">
              <p:embed/>
            </p:oleObj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992187" y="4665662"/>
          <a:ext cx="5256213" cy="1125538"/>
        </p:xfrm>
        <a:graphic>
          <a:graphicData uri="http://schemas.openxmlformats.org/presentationml/2006/ole">
            <p:oleObj spid="_x0000_s54276" name="公式" r:id="rId5" imgW="2019240" imgH="431640" progId="Equation.3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8200" y="1771471"/>
            <a:ext cx="754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From the last example, one may consider that the location where a magnetic field can get nonzero curl is at the place with a current source. And if no source at a location, then the curl here must be 0. Is this true?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5063" y="3792676"/>
            <a:ext cx="5408938" cy="3065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Stokes’s Theorem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45" y="1600200"/>
            <a:ext cx="498175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09600" y="432429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Obtained from the definition of curl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Laplacian</a:t>
            </a:r>
            <a:r>
              <a:rPr lang="en-US" dirty="0" smtClean="0"/>
              <a:t> Operator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1676400"/>
            <a:ext cx="3520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</a:rPr>
              <a:t>Laplacian</a:t>
            </a:r>
            <a:r>
              <a:rPr lang="en-US" sz="2400" dirty="0" smtClean="0">
                <a:solidFill>
                  <a:srgbClr val="FF0000"/>
                </a:solidFill>
              </a:rPr>
              <a:t> of a Scalar Field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3581400"/>
            <a:ext cx="35185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</a:rPr>
              <a:t>Laplacian</a:t>
            </a:r>
            <a:r>
              <a:rPr lang="en-US" sz="2400" dirty="0" smtClean="0">
                <a:solidFill>
                  <a:srgbClr val="FF0000"/>
                </a:solidFill>
              </a:rPr>
              <a:t> of a Vector Field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5638800"/>
            <a:ext cx="1992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Useful Relation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6431" y="2171700"/>
            <a:ext cx="667702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118388"/>
            <a:ext cx="4267200" cy="134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6172200"/>
            <a:ext cx="4572000" cy="514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9144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the unit change after performing the operation of gradient, divergence and curl?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18022" b="51940"/>
          <a:stretch/>
        </p:blipFill>
        <p:spPr bwMode="auto">
          <a:xfrm>
            <a:off x="2639568" y="4206282"/>
            <a:ext cx="2516954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82168" y="4387227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Faraday’s Law</a:t>
            </a:r>
            <a:endParaRPr lang="en-US" sz="20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8939" t="75022" r="47859"/>
          <a:stretch/>
        </p:blipFill>
        <p:spPr bwMode="auto">
          <a:xfrm>
            <a:off x="1363211" y="2407883"/>
            <a:ext cx="2534834" cy="90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l="12644" t="33580" r="26339" b="49361"/>
          <a:stretch/>
        </p:blipFill>
        <p:spPr bwMode="auto">
          <a:xfrm>
            <a:off x="1061064" y="3242260"/>
            <a:ext cx="3157008" cy="876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/>
          <a:srcRect b="47821"/>
          <a:stretch/>
        </p:blipFill>
        <p:spPr>
          <a:xfrm>
            <a:off x="4267199" y="2514600"/>
            <a:ext cx="4626450" cy="1384789"/>
          </a:xfrm>
          <a:prstGeom prst="rect">
            <a:avLst/>
          </a:prstGeom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914400" y="5206954"/>
                <a:ext cx="188109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f>
                        <m:fPr>
                          <m:ctrlPr>
                            <a:rPr lang="en-US" sz="24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f>
                        <m:fPr>
                          <m:ctrlPr>
                            <a:rPr lang="en-US" sz="2400" b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f>
                        <m:fPr>
                          <m:ctrlPr>
                            <a:rPr lang="en-US" sz="2400" b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206954"/>
                <a:ext cx="1881092" cy="694036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480804" y="5206954"/>
                <a:ext cx="1091196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HA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804" y="5206954"/>
                <a:ext cx="1091196" cy="693908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334000" y="5209391"/>
                <a:ext cx="90512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5209391"/>
                <a:ext cx="905120" cy="691471"/>
              </a:xfrm>
              <a:prstGeom prst="rect">
                <a:avLst/>
              </a:prstGeom>
              <a:blipFill rotWithShape="0">
                <a:blip r:embed="rId8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/>
          <p:cNvSpPr/>
          <p:nvPr/>
        </p:nvSpPr>
        <p:spPr>
          <a:xfrm>
            <a:off x="2902696" y="5504330"/>
            <a:ext cx="381000" cy="161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800600" y="5504330"/>
            <a:ext cx="381000" cy="161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760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Autofit/>
          </a:bodyPr>
          <a:lstStyle/>
          <a:p>
            <a:r>
              <a:rPr lang="en-US" sz="4000" dirty="0" smtClean="0"/>
              <a:t>Tech Brief 6: </a:t>
            </a:r>
            <a:r>
              <a:rPr lang="en-US" sz="4000" dirty="0" smtClean="0">
                <a:solidFill>
                  <a:srgbClr val="FF0000"/>
                </a:solidFill>
              </a:rPr>
              <a:t>X-Ray Computed Tomography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905000"/>
            <a:ext cx="6057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does a CT scanner generate a 3-D image?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 descr="ct.tiff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4814" b="-4814"/>
          <a:stretch>
            <a:fillRect/>
          </a:stretch>
        </p:blipFill>
        <p:spPr>
          <a:xfrm>
            <a:off x="457200" y="2362200"/>
            <a:ext cx="8153400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8600"/>
            <a:ext cx="9144000" cy="990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Tech Brief 6: </a:t>
            </a:r>
            <a:r>
              <a:rPr lang="en-US" sz="4000" dirty="0" smtClean="0">
                <a:solidFill>
                  <a:srgbClr val="FF0000"/>
                </a:solidFill>
              </a:rPr>
              <a:t>X-Ray Computed Tomography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3505200" cy="4495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For each anatomical slice, the CT scanner generates on the order of 7 x 10</a:t>
            </a:r>
            <a:r>
              <a:rPr lang="en-US" sz="2000" baseline="30000" dirty="0" smtClean="0"/>
              <a:t>5</a:t>
            </a:r>
            <a:r>
              <a:rPr lang="en-US" sz="2000" dirty="0" smtClean="0"/>
              <a:t> measurements (1,000 angular orientations x 700 detector channels)</a:t>
            </a:r>
          </a:p>
          <a:p>
            <a:r>
              <a:rPr lang="en-US" sz="2000" dirty="0" smtClean="0"/>
              <a:t>Use of vector calculus allows the extraction of the 2-D image of a slice</a:t>
            </a:r>
          </a:p>
          <a:p>
            <a:r>
              <a:rPr lang="en-US" sz="2000" dirty="0" smtClean="0"/>
              <a:t>Combining multiple slices generates a 3-D scan </a:t>
            </a:r>
            <a:endParaRPr lang="en-US" sz="2000" dirty="0"/>
          </a:p>
        </p:txBody>
      </p:sp>
      <p:pic>
        <p:nvPicPr>
          <p:cNvPr id="4" name="Picture 3" descr="ct2.ti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382" y="1981200"/>
            <a:ext cx="5574323" cy="4602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784" y="571500"/>
            <a:ext cx="9056431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5410200"/>
            <a:ext cx="468451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&amp; Distance Vectors</a:t>
            </a:r>
            <a:endParaRPr lang="en-US" dirty="0"/>
          </a:p>
        </p:txBody>
      </p:sp>
      <p:pic>
        <p:nvPicPr>
          <p:cNvPr id="4" name="Content Placeholder 3" descr="eq3.10.tiff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rcRect t="-31141" b="-31141"/>
          <a:stretch>
            <a:fillRect/>
          </a:stretch>
        </p:blipFill>
        <p:spPr>
          <a:xfrm>
            <a:off x="457200" y="1752600"/>
            <a:ext cx="3127248" cy="1724370"/>
          </a:xfrm>
        </p:spPr>
      </p:pic>
      <p:sp>
        <p:nvSpPr>
          <p:cNvPr id="5" name="TextBox 4"/>
          <p:cNvSpPr txBox="1"/>
          <p:nvPr/>
        </p:nvSpPr>
        <p:spPr>
          <a:xfrm>
            <a:off x="381000" y="1676400"/>
            <a:ext cx="3969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Position Vector: </a:t>
            </a:r>
            <a:r>
              <a:rPr lang="en-US" sz="2000" dirty="0" smtClean="0"/>
              <a:t>From origin to point P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3505200"/>
            <a:ext cx="3838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Distance Vector: </a:t>
            </a:r>
            <a:r>
              <a:rPr lang="en-US" sz="2000" dirty="0" smtClean="0">
                <a:solidFill>
                  <a:srgbClr val="000000"/>
                </a:solidFill>
              </a:rPr>
              <a:t>Between two points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2" name="Picture 11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5181600"/>
            <a:ext cx="457200" cy="4572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4017015"/>
            <a:ext cx="4072387" cy="1164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972" y="2209800"/>
            <a:ext cx="4227149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5029200"/>
            <a:ext cx="4267201" cy="1487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5715000"/>
            <a:ext cx="4066797" cy="638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1066800"/>
          </a:xfrm>
        </p:spPr>
        <p:txBody>
          <a:bodyPr>
            <a:normAutofit fontScale="90000"/>
          </a:bodyPr>
          <a:lstStyle/>
          <a:p>
            <a:r>
              <a:rPr lang="en-US" sz="3556" dirty="0" smtClean="0"/>
              <a:t>Vector Multiplication:  Scalar Product</a:t>
            </a:r>
            <a:r>
              <a:rPr lang="en-US" sz="3556" dirty="0" smtClean="0">
                <a:solidFill>
                  <a:srgbClr val="FF0000"/>
                </a:solidFill>
              </a:rPr>
              <a:t> or ”Dot Product”</a:t>
            </a:r>
            <a:endParaRPr lang="en-US" sz="3111" dirty="0"/>
          </a:p>
        </p:txBody>
      </p:sp>
      <p:pic>
        <p:nvPicPr>
          <p:cNvPr id="10" name="Picture 9" descr="blank.tif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2401" y="5715000"/>
            <a:ext cx="457200" cy="228601"/>
          </a:xfrm>
          <a:prstGeom prst="rect">
            <a:avLst/>
          </a:prstGeom>
        </p:spPr>
      </p:pic>
      <p:pic>
        <p:nvPicPr>
          <p:cNvPr id="11" name="Picture 10" descr="blank.tif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4400" y="5715000"/>
            <a:ext cx="4419600" cy="4270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86152" y="5715000"/>
            <a:ext cx="79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Hence: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1806468"/>
            <a:ext cx="2514600" cy="46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200" y="2895600"/>
            <a:ext cx="4313677" cy="2399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4600" y="1807860"/>
            <a:ext cx="2057400" cy="459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38800" y="2590800"/>
            <a:ext cx="3195582" cy="66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91200" y="3622157"/>
            <a:ext cx="2773377" cy="873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en-US" sz="3556" dirty="0" smtClean="0"/>
              <a:t>Vector Multiplication: Vector Product</a:t>
            </a:r>
            <a:r>
              <a:rPr lang="en-US" sz="3556" dirty="0" smtClean="0">
                <a:solidFill>
                  <a:srgbClr val="FF0000"/>
                </a:solidFill>
              </a:rPr>
              <a:t> or ”Cross Product”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endParaRPr lang="en-US" dirty="0"/>
          </a:p>
        </p:txBody>
      </p:sp>
      <p:pic>
        <p:nvPicPr>
          <p:cNvPr id="11" name="Picture 10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90800" y="5257800"/>
            <a:ext cx="4419600" cy="427038"/>
          </a:xfrm>
          <a:prstGeom prst="rect">
            <a:avLst/>
          </a:prstGeom>
        </p:spPr>
      </p:pic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707053"/>
            <a:ext cx="2590800" cy="407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2430658"/>
            <a:ext cx="3124200" cy="442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43400" y="1630591"/>
            <a:ext cx="4038600" cy="322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38600" y="2078098"/>
            <a:ext cx="4648200" cy="284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53100" y="2644715"/>
            <a:ext cx="1219200" cy="287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733800" y="3200400"/>
            <a:ext cx="5265485" cy="1509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10000" y="4953000"/>
            <a:ext cx="466825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724400" y="5334000"/>
            <a:ext cx="307392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495800" cy="3783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849296"/>
            <a:ext cx="3429000" cy="3008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635304"/>
            <a:ext cx="4648200" cy="5587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3847" y="1699466"/>
            <a:ext cx="4870153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 Products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1719487"/>
            <a:ext cx="272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Scalar Triple Product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4310287"/>
            <a:ext cx="3148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Vector Triple Product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13" name="Picture 12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2200" y="5280866"/>
            <a:ext cx="431800" cy="304800"/>
          </a:xfrm>
          <a:prstGeom prst="rect">
            <a:avLst/>
          </a:prstGeom>
        </p:spPr>
      </p:pic>
      <p:pic>
        <p:nvPicPr>
          <p:cNvPr id="9222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0188" y="2356569"/>
            <a:ext cx="3657600" cy="31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2938687"/>
            <a:ext cx="3429000" cy="100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5095825"/>
            <a:ext cx="3886200" cy="8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34000" y="6347666"/>
            <a:ext cx="2743200" cy="28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953000" y="5814266"/>
            <a:ext cx="79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Hence: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8677</TotalTime>
  <Words>637</Words>
  <Application>Microsoft Office PowerPoint</Application>
  <PresentationFormat>全屏显示(4:3)</PresentationFormat>
  <Paragraphs>120</Paragraphs>
  <Slides>46</Slides>
  <Notes>3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49" baseType="lpstr">
      <vt:lpstr>Median</vt:lpstr>
      <vt:lpstr>Equation</vt:lpstr>
      <vt:lpstr>Microsoft 公式 3.0</vt:lpstr>
      <vt:lpstr>3. Vector Analysis</vt:lpstr>
      <vt:lpstr>Chapter 3 Overview</vt:lpstr>
      <vt:lpstr>Laws of Vector Algebra</vt:lpstr>
      <vt:lpstr>Properties of Vector Operations</vt:lpstr>
      <vt:lpstr>Position &amp; Distance Vectors</vt:lpstr>
      <vt:lpstr>Vector Multiplication:  Scalar Product or ”Dot Product”</vt:lpstr>
      <vt:lpstr>Vector Multiplication: Vector Product or ”Cross Product” </vt:lpstr>
      <vt:lpstr>幻灯片 8</vt:lpstr>
      <vt:lpstr>Triple Products</vt:lpstr>
      <vt:lpstr>Cartesian Coordinate System</vt:lpstr>
      <vt:lpstr>幻灯片 11</vt:lpstr>
      <vt:lpstr>Cylindrical Coordinate System</vt:lpstr>
      <vt:lpstr>Cylindrical Coordinate System</vt:lpstr>
      <vt:lpstr>幻灯片 14</vt:lpstr>
      <vt:lpstr>幻灯片 15</vt:lpstr>
      <vt:lpstr>Spherical Coordinate System</vt:lpstr>
      <vt:lpstr>幻灯片 17</vt:lpstr>
      <vt:lpstr>Technology Brief 5:  GPS</vt:lpstr>
      <vt:lpstr>GPS: Three Segments</vt:lpstr>
      <vt:lpstr>GPS: Minimum of 4 Satellites Needed</vt:lpstr>
      <vt:lpstr>Coordinate Transformations: Coordinates</vt:lpstr>
      <vt:lpstr>Coordinate Transformations: Unit Vectors</vt:lpstr>
      <vt:lpstr>幻灯片 23</vt:lpstr>
      <vt:lpstr>幻灯片 24</vt:lpstr>
      <vt:lpstr>幻灯片 25</vt:lpstr>
      <vt:lpstr>Distance Between 2 Points</vt:lpstr>
      <vt:lpstr>Gradient of A Scalar Field</vt:lpstr>
      <vt:lpstr>Gradient ( cont.)</vt:lpstr>
      <vt:lpstr>Flux</vt:lpstr>
      <vt:lpstr>Divergence of a Vector Field</vt:lpstr>
      <vt:lpstr>Derivation of Divergence</vt:lpstr>
      <vt:lpstr>Physical Meaning of Divergence</vt:lpstr>
      <vt:lpstr>Divergence Theorem</vt:lpstr>
      <vt:lpstr>幻灯片 34</vt:lpstr>
      <vt:lpstr>An Example</vt:lpstr>
      <vt:lpstr>Another Example</vt:lpstr>
      <vt:lpstr>Curl of a Vector Field</vt:lpstr>
      <vt:lpstr>Physical Meaning of Curl</vt:lpstr>
      <vt:lpstr>An Example</vt:lpstr>
      <vt:lpstr>Another Example</vt:lpstr>
      <vt:lpstr>Stokes’s Theorem</vt:lpstr>
      <vt:lpstr>Laplacian Operator</vt:lpstr>
      <vt:lpstr>Units</vt:lpstr>
      <vt:lpstr>Tech Brief 6: X-Ray Computed Tomography</vt:lpstr>
      <vt:lpstr>Tech Brief 6: X-Ray Computed Tomography</vt:lpstr>
      <vt:lpstr>幻灯片 46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Xiong</cp:lastModifiedBy>
  <cp:revision>264</cp:revision>
  <cp:lastPrinted>2009-09-17T21:51:49Z</cp:lastPrinted>
  <dcterms:created xsi:type="dcterms:W3CDTF">2010-03-25T20:03:50Z</dcterms:created>
  <dcterms:modified xsi:type="dcterms:W3CDTF">2017-02-23T17:23:56Z</dcterms:modified>
</cp:coreProperties>
</file>